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13485-E048-4BE3-8BAB-52E6650DC0BF}" type="doc">
      <dgm:prSet loTypeId="urn:microsoft.com/office/officeart/2005/8/layout/matrix2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E55108-E60F-4394-A42B-0C7C87BF6A62}">
      <dgm:prSet phldrT="[Text]"/>
      <dgm:spPr/>
      <dgm:t>
        <a:bodyPr/>
        <a:lstStyle/>
        <a:p>
          <a:r>
            <a:rPr lang="en-US" dirty="0" smtClean="0"/>
            <a:t>BREATHING REACTION</a:t>
          </a:r>
          <a:endParaRPr lang="en-US" dirty="0"/>
        </a:p>
      </dgm:t>
    </dgm:pt>
    <dgm:pt modelId="{C372DC08-543E-4B28-BFCA-8B2776B4EE86}" type="parTrans" cxnId="{E6EFB2E9-3E55-401C-A619-660B0D307519}">
      <dgm:prSet/>
      <dgm:spPr/>
      <dgm:t>
        <a:bodyPr/>
        <a:lstStyle/>
        <a:p>
          <a:endParaRPr lang="en-US"/>
        </a:p>
      </dgm:t>
    </dgm:pt>
    <dgm:pt modelId="{338D5E43-A065-445E-8602-05DFE767972B}" type="sibTrans" cxnId="{E6EFB2E9-3E55-401C-A619-660B0D307519}">
      <dgm:prSet/>
      <dgm:spPr/>
      <dgm:t>
        <a:bodyPr/>
        <a:lstStyle/>
        <a:p>
          <a:endParaRPr lang="en-US"/>
        </a:p>
      </dgm:t>
    </dgm:pt>
    <dgm:pt modelId="{2EFA61A0-EDFA-4AC2-B493-E3472D320CDD}">
      <dgm:prSet phldrT="[Text]"/>
      <dgm:spPr/>
      <dgm:t>
        <a:bodyPr/>
        <a:lstStyle/>
        <a:p>
          <a:r>
            <a:rPr lang="en-US" dirty="0" smtClean="0"/>
            <a:t>BODY REACTION</a:t>
          </a:r>
          <a:endParaRPr lang="en-US" dirty="0"/>
        </a:p>
      </dgm:t>
    </dgm:pt>
    <dgm:pt modelId="{88083C58-2C3C-49E2-B611-2CDECF8C7699}" type="parTrans" cxnId="{D50634A0-9D5F-4F24-B32C-E64EE8B76E26}">
      <dgm:prSet/>
      <dgm:spPr/>
      <dgm:t>
        <a:bodyPr/>
        <a:lstStyle/>
        <a:p>
          <a:endParaRPr lang="en-US"/>
        </a:p>
      </dgm:t>
    </dgm:pt>
    <dgm:pt modelId="{9B2FF6DA-493C-474E-BFC4-AAB857EE68A6}" type="sibTrans" cxnId="{D50634A0-9D5F-4F24-B32C-E64EE8B76E26}">
      <dgm:prSet/>
      <dgm:spPr/>
      <dgm:t>
        <a:bodyPr/>
        <a:lstStyle/>
        <a:p>
          <a:endParaRPr lang="en-US"/>
        </a:p>
      </dgm:t>
    </dgm:pt>
    <dgm:pt modelId="{41D728CC-9A87-49F3-9902-568D4B35A1DE}">
      <dgm:prSet phldrT="[Text]"/>
      <dgm:spPr/>
      <dgm:t>
        <a:bodyPr/>
        <a:lstStyle/>
        <a:p>
          <a:r>
            <a:rPr lang="en-US" dirty="0" smtClean="0"/>
            <a:t>TOXICITY</a:t>
          </a:r>
          <a:endParaRPr lang="en-US" dirty="0"/>
        </a:p>
      </dgm:t>
    </dgm:pt>
    <dgm:pt modelId="{A595F836-B5A9-4581-AE99-0045DFBF435E}" type="parTrans" cxnId="{A4CAA948-051C-4A01-A980-04395140096F}">
      <dgm:prSet/>
      <dgm:spPr/>
      <dgm:t>
        <a:bodyPr/>
        <a:lstStyle/>
        <a:p>
          <a:endParaRPr lang="en-US"/>
        </a:p>
      </dgm:t>
    </dgm:pt>
    <dgm:pt modelId="{8FC62006-3FFB-4F67-9128-2D4E367093B3}" type="sibTrans" cxnId="{A4CAA948-051C-4A01-A980-04395140096F}">
      <dgm:prSet/>
      <dgm:spPr/>
      <dgm:t>
        <a:bodyPr/>
        <a:lstStyle/>
        <a:p>
          <a:endParaRPr lang="en-US"/>
        </a:p>
      </dgm:t>
    </dgm:pt>
    <dgm:pt modelId="{5BF740C0-C380-4602-8D1D-205F56C346CF}">
      <dgm:prSet phldrT="[Text]"/>
      <dgm:spPr/>
      <dgm:t>
        <a:bodyPr/>
        <a:lstStyle/>
        <a:p>
          <a:r>
            <a:rPr lang="en-US" dirty="0" smtClean="0"/>
            <a:t>CARCINOGENIC EFFECTS</a:t>
          </a:r>
          <a:endParaRPr lang="en-US" dirty="0"/>
        </a:p>
      </dgm:t>
    </dgm:pt>
    <dgm:pt modelId="{44F49A66-975F-4A25-84BA-E405DBAF6F1F}" type="parTrans" cxnId="{4A73E2BB-2666-45EF-B8C6-45E20966510B}">
      <dgm:prSet/>
      <dgm:spPr/>
      <dgm:t>
        <a:bodyPr/>
        <a:lstStyle/>
        <a:p>
          <a:endParaRPr lang="en-US"/>
        </a:p>
      </dgm:t>
    </dgm:pt>
    <dgm:pt modelId="{F30D9FF2-376A-453E-8854-F0AA37DF24D9}" type="sibTrans" cxnId="{4A73E2BB-2666-45EF-B8C6-45E20966510B}">
      <dgm:prSet/>
      <dgm:spPr/>
      <dgm:t>
        <a:bodyPr/>
        <a:lstStyle/>
        <a:p>
          <a:endParaRPr lang="en-US"/>
        </a:p>
      </dgm:t>
    </dgm:pt>
    <dgm:pt modelId="{F3A9F912-EFFB-4625-B872-751103D75D71}" type="pres">
      <dgm:prSet presAssocID="{DC513485-E048-4BE3-8BAB-52E6650DC0BF}" presName="matrix" presStyleCnt="0">
        <dgm:presLayoutVars>
          <dgm:chMax val="1"/>
          <dgm:dir/>
          <dgm:resizeHandles val="exact"/>
        </dgm:presLayoutVars>
      </dgm:prSet>
      <dgm:spPr/>
    </dgm:pt>
    <dgm:pt modelId="{6EE27B8C-E080-4AB2-9531-068B25D3F301}" type="pres">
      <dgm:prSet presAssocID="{DC513485-E048-4BE3-8BAB-52E6650DC0BF}" presName="axisShape" presStyleLbl="bgShp" presStyleIdx="0" presStyleCnt="1"/>
      <dgm:spPr/>
    </dgm:pt>
    <dgm:pt modelId="{67A65E43-6911-4244-963C-AFA1A33ACE76}" type="pres">
      <dgm:prSet presAssocID="{DC513485-E048-4BE3-8BAB-52E6650DC0BF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DCCD6AC-E4B6-452C-985E-C24BD6A10EB3}" type="pres">
      <dgm:prSet presAssocID="{DC513485-E048-4BE3-8BAB-52E6650DC0BF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20D989A-5199-435C-BBE5-DAE8E5CECA82}" type="pres">
      <dgm:prSet presAssocID="{DC513485-E048-4BE3-8BAB-52E6650DC0BF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A228958-D037-4F64-BE09-032F3C80226B}" type="pres">
      <dgm:prSet presAssocID="{DC513485-E048-4BE3-8BAB-52E6650DC0BF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6EFB2E9-3E55-401C-A619-660B0D307519}" srcId="{DC513485-E048-4BE3-8BAB-52E6650DC0BF}" destId="{79E55108-E60F-4394-A42B-0C7C87BF6A62}" srcOrd="0" destOrd="0" parTransId="{C372DC08-543E-4B28-BFCA-8B2776B4EE86}" sibTransId="{338D5E43-A065-445E-8602-05DFE767972B}"/>
    <dgm:cxn modelId="{A6E5B495-41B2-4FEA-B67B-F4832B111926}" type="presOf" srcId="{2EFA61A0-EDFA-4AC2-B493-E3472D320CDD}" destId="{EDCCD6AC-E4B6-452C-985E-C24BD6A10EB3}" srcOrd="0" destOrd="0" presId="urn:microsoft.com/office/officeart/2005/8/layout/matrix2"/>
    <dgm:cxn modelId="{4A34C3CB-93D0-4C53-91C6-D746B9308EDC}" type="presOf" srcId="{5BF740C0-C380-4602-8D1D-205F56C346CF}" destId="{5A228958-D037-4F64-BE09-032F3C80226B}" srcOrd="0" destOrd="0" presId="urn:microsoft.com/office/officeart/2005/8/layout/matrix2"/>
    <dgm:cxn modelId="{A4CAA948-051C-4A01-A980-04395140096F}" srcId="{DC513485-E048-4BE3-8BAB-52E6650DC0BF}" destId="{41D728CC-9A87-49F3-9902-568D4B35A1DE}" srcOrd="2" destOrd="0" parTransId="{A595F836-B5A9-4581-AE99-0045DFBF435E}" sibTransId="{8FC62006-3FFB-4F67-9128-2D4E367093B3}"/>
    <dgm:cxn modelId="{D50634A0-9D5F-4F24-B32C-E64EE8B76E26}" srcId="{DC513485-E048-4BE3-8BAB-52E6650DC0BF}" destId="{2EFA61A0-EDFA-4AC2-B493-E3472D320CDD}" srcOrd="1" destOrd="0" parTransId="{88083C58-2C3C-49E2-B611-2CDECF8C7699}" sibTransId="{9B2FF6DA-493C-474E-BFC4-AAB857EE68A6}"/>
    <dgm:cxn modelId="{4A73E2BB-2666-45EF-B8C6-45E20966510B}" srcId="{DC513485-E048-4BE3-8BAB-52E6650DC0BF}" destId="{5BF740C0-C380-4602-8D1D-205F56C346CF}" srcOrd="3" destOrd="0" parTransId="{44F49A66-975F-4A25-84BA-E405DBAF6F1F}" sibTransId="{F30D9FF2-376A-453E-8854-F0AA37DF24D9}"/>
    <dgm:cxn modelId="{FF301AAD-FB3C-477C-9B2B-16F3273AB370}" type="presOf" srcId="{41D728CC-9A87-49F3-9902-568D4B35A1DE}" destId="{A20D989A-5199-435C-BBE5-DAE8E5CECA82}" srcOrd="0" destOrd="0" presId="urn:microsoft.com/office/officeart/2005/8/layout/matrix2"/>
    <dgm:cxn modelId="{EF60B6C1-E588-4255-AD98-2A6E42570615}" type="presOf" srcId="{DC513485-E048-4BE3-8BAB-52E6650DC0BF}" destId="{F3A9F912-EFFB-4625-B872-751103D75D71}" srcOrd="0" destOrd="0" presId="urn:microsoft.com/office/officeart/2005/8/layout/matrix2"/>
    <dgm:cxn modelId="{79AB82F5-ADB1-40EE-92E5-98846D5626E0}" type="presOf" srcId="{79E55108-E60F-4394-A42B-0C7C87BF6A62}" destId="{67A65E43-6911-4244-963C-AFA1A33ACE76}" srcOrd="0" destOrd="0" presId="urn:microsoft.com/office/officeart/2005/8/layout/matrix2"/>
    <dgm:cxn modelId="{21766F35-A1D4-4D1E-ACAB-CC350C2CC403}" type="presParOf" srcId="{F3A9F912-EFFB-4625-B872-751103D75D71}" destId="{6EE27B8C-E080-4AB2-9531-068B25D3F301}" srcOrd="0" destOrd="0" presId="urn:microsoft.com/office/officeart/2005/8/layout/matrix2"/>
    <dgm:cxn modelId="{EBA52138-4661-43F7-A775-A5F28B4AB1A4}" type="presParOf" srcId="{F3A9F912-EFFB-4625-B872-751103D75D71}" destId="{67A65E43-6911-4244-963C-AFA1A33ACE76}" srcOrd="1" destOrd="0" presId="urn:microsoft.com/office/officeart/2005/8/layout/matrix2"/>
    <dgm:cxn modelId="{1D6F3876-B007-410B-8432-3A1607F1B12F}" type="presParOf" srcId="{F3A9F912-EFFB-4625-B872-751103D75D71}" destId="{EDCCD6AC-E4B6-452C-985E-C24BD6A10EB3}" srcOrd="2" destOrd="0" presId="urn:microsoft.com/office/officeart/2005/8/layout/matrix2"/>
    <dgm:cxn modelId="{FF26DFCF-50EC-49B7-9029-5EB039B2A114}" type="presParOf" srcId="{F3A9F912-EFFB-4625-B872-751103D75D71}" destId="{A20D989A-5199-435C-BBE5-DAE8E5CECA82}" srcOrd="3" destOrd="0" presId="urn:microsoft.com/office/officeart/2005/8/layout/matrix2"/>
    <dgm:cxn modelId="{634E981D-6145-45B8-86C3-E35881392D9D}" type="presParOf" srcId="{F3A9F912-EFFB-4625-B872-751103D75D71}" destId="{5A228958-D037-4F64-BE09-032F3C80226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27B8C-E080-4AB2-9531-068B25D3F301}">
      <dsp:nvSpPr>
        <dsp:cNvPr id="0" name=""/>
        <dsp:cNvSpPr/>
      </dsp:nvSpPr>
      <dsp:spPr>
        <a:xfrm>
          <a:off x="1296194" y="0"/>
          <a:ext cx="3603625" cy="3603625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7A65E43-6911-4244-963C-AFA1A33ACE76}">
      <dsp:nvSpPr>
        <dsp:cNvPr id="0" name=""/>
        <dsp:cNvSpPr/>
      </dsp:nvSpPr>
      <dsp:spPr>
        <a:xfrm>
          <a:off x="1530429" y="234235"/>
          <a:ext cx="1441450" cy="1441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BREATHING REACTION</a:t>
          </a:r>
          <a:endParaRPr lang="en-US" sz="1400" kern="1200" dirty="0"/>
        </a:p>
      </dsp:txBody>
      <dsp:txXfrm>
        <a:off x="1600795" y="304601"/>
        <a:ext cx="1300718" cy="1300718"/>
      </dsp:txXfrm>
    </dsp:sp>
    <dsp:sp modelId="{EDCCD6AC-E4B6-452C-985E-C24BD6A10EB3}">
      <dsp:nvSpPr>
        <dsp:cNvPr id="0" name=""/>
        <dsp:cNvSpPr/>
      </dsp:nvSpPr>
      <dsp:spPr>
        <a:xfrm>
          <a:off x="3224133" y="234235"/>
          <a:ext cx="1441450" cy="1441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BODY REACTION</a:t>
          </a:r>
          <a:endParaRPr lang="en-US" sz="1400" kern="1200" dirty="0"/>
        </a:p>
      </dsp:txBody>
      <dsp:txXfrm>
        <a:off x="3294499" y="304601"/>
        <a:ext cx="1300718" cy="1300718"/>
      </dsp:txXfrm>
    </dsp:sp>
    <dsp:sp modelId="{A20D989A-5199-435C-BBE5-DAE8E5CECA82}">
      <dsp:nvSpPr>
        <dsp:cNvPr id="0" name=""/>
        <dsp:cNvSpPr/>
      </dsp:nvSpPr>
      <dsp:spPr>
        <a:xfrm>
          <a:off x="1530429" y="1927939"/>
          <a:ext cx="1441450" cy="1441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TOXICITY</a:t>
          </a:r>
          <a:endParaRPr lang="en-US" sz="1400" kern="1200" dirty="0"/>
        </a:p>
      </dsp:txBody>
      <dsp:txXfrm>
        <a:off x="1600795" y="1998305"/>
        <a:ext cx="1300718" cy="1300718"/>
      </dsp:txXfrm>
    </dsp:sp>
    <dsp:sp modelId="{5A228958-D037-4F64-BE09-032F3C80226B}">
      <dsp:nvSpPr>
        <dsp:cNvPr id="0" name=""/>
        <dsp:cNvSpPr/>
      </dsp:nvSpPr>
      <dsp:spPr>
        <a:xfrm>
          <a:off x="3224133" y="1927939"/>
          <a:ext cx="1441450" cy="1441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CARCINOGENIC EFFECTS</a:t>
          </a:r>
          <a:endParaRPr lang="en-US" sz="1400" kern="1200" dirty="0"/>
        </a:p>
      </dsp:txBody>
      <dsp:txXfrm>
        <a:off x="3294499" y="1998305"/>
        <a:ext cx="1300718" cy="130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" y="762000"/>
            <a:ext cx="7183006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23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SMOKE FREE ENVIRONMENT: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Smoke Free Space by omtatelo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2743200" cy="354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e Are Concept - NHS Smoke Free Campa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27564"/>
            <a:ext cx="2756455" cy="354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FOR QUITING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DRINK LOT OF WATER AND FLUIDS.</a:t>
            </a:r>
          </a:p>
          <a:p>
            <a:r>
              <a:rPr lang="en-US" dirty="0" smtClean="0"/>
              <a:t>STAY AWAY FROM ALCOHOL, SUGAR AND FATTY FOODS.</a:t>
            </a:r>
          </a:p>
          <a:p>
            <a:r>
              <a:rPr lang="en-US" dirty="0" smtClean="0"/>
              <a:t>INSTEAD OF CIGARETTES TREAT YOUSELF A CUP OF MINT TEA.</a:t>
            </a:r>
          </a:p>
          <a:p>
            <a:r>
              <a:rPr lang="en-US" dirty="0" smtClean="0"/>
              <a:t>TELL YOUR FRIENDS AND RELATIVES NOT TO SMOKE IN YOUR PRESENCE.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6" y="1066800"/>
            <a:ext cx="7374467" cy="4352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5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43001"/>
            <a:ext cx="6629400" cy="761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TOBACCO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6629400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is “Dried leaves of Tobacco plant”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Tobacco, Nicotine and More | Cumming School of Medicine | University of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2968625" cy="1927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nbound tobacco allowances continue to impact duty free retail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nbound tobacco allowances continue to impact duty free retail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8327"/>
            <a:ext cx="2971800" cy="1968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6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consumption method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FORM OF CIGARETTES :</a:t>
            </a:r>
            <a:endParaRPr lang="en-US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FORM OF  BIDDIS:</a:t>
            </a:r>
          </a:p>
        </p:txBody>
      </p:sp>
      <p:pic>
        <p:nvPicPr>
          <p:cNvPr id="6" name="Picture 2" descr="NYC hikes price of pack of cigarettes to $13, highest in U.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3041732" cy="2104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ddie Stock Photos, Pictures &amp; Royalty-Free Images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93473"/>
            <a:ext cx="3041732" cy="2104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6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RANKING COMPANIES 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M.R Tobacco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charset="0"/>
              <a:buChar char="•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ITC COMPANY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Sudarshan Tobacco 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4100" name="Picture 4" descr="Tobacco Industry Happy over Possible E-Cigarette Ba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r="291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1"/>
            <a:ext cx="6934200" cy="990600"/>
          </a:xfrm>
        </p:spPr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RANKING OF INDIA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2514601"/>
            <a:ext cx="5638800" cy="1981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* TOBACCO PRODUCTION : </a:t>
            </a:r>
            <a:r>
              <a:rPr lang="en-US" sz="2400" b="1" u="sng" dirty="0" smtClean="0"/>
              <a:t>THIRD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TOBACCO CONSUMPTION : </a:t>
            </a:r>
            <a:r>
              <a:rPr lang="en-US" sz="2400" b="1" u="sng" dirty="0" smtClean="0"/>
              <a:t>THIRD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EXPORT OF TOBACCO : </a:t>
            </a:r>
            <a:r>
              <a:rPr lang="en-US" sz="2400" b="1" u="sng" dirty="0" smtClean="0"/>
              <a:t>SIXTH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52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874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ADVERTISEMENT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1981200"/>
            <a:ext cx="2939521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10669" y="1981201"/>
            <a:ext cx="2944368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66800" y="2743200"/>
            <a:ext cx="3352800" cy="3352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television, radio, print publications, billboards and social media platforms.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00600" y="2743200"/>
            <a:ext cx="3276599" cy="33527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brand sharing, brand stretching, free distribution, price discounts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1636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HAZARDS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2057400"/>
            <a:ext cx="2939521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SHORT TERM EFFECT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10669" y="2133600"/>
            <a:ext cx="2944368" cy="533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LONG TERM EFFECT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298448" y="2819400"/>
            <a:ext cx="3227832" cy="29047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VOMITTING</a:t>
            </a:r>
          </a:p>
          <a:p>
            <a:r>
              <a:rPr lang="en-US" dirty="0" smtClean="0"/>
              <a:t>STOMACH CRAMPS</a:t>
            </a:r>
          </a:p>
          <a:p>
            <a:r>
              <a:rPr lang="en-US" dirty="0" smtClean="0"/>
              <a:t>DIARRHEA</a:t>
            </a:r>
          </a:p>
          <a:p>
            <a:r>
              <a:rPr lang="en-US" dirty="0" smtClean="0"/>
              <a:t>CHEST PAIN</a:t>
            </a:r>
          </a:p>
          <a:p>
            <a:r>
              <a:rPr lang="en-US" dirty="0" smtClean="0"/>
              <a:t>HIGH LOW BP </a:t>
            </a:r>
          </a:p>
          <a:p>
            <a:r>
              <a:rPr lang="en-US" dirty="0" smtClean="0"/>
              <a:t>IRREGULAR HEARTBEAT.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1" y="2819400"/>
            <a:ext cx="3227832" cy="29051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THYROID</a:t>
            </a:r>
          </a:p>
          <a:p>
            <a:r>
              <a:rPr lang="en-US" dirty="0" smtClean="0"/>
              <a:t>METABOLIC SYNDROME</a:t>
            </a:r>
          </a:p>
          <a:p>
            <a:r>
              <a:rPr lang="en-US" dirty="0" smtClean="0"/>
              <a:t>LIVER TOXICITY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ABNORMAL KIDNEY.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HAZARDS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44291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24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QUITING TOBACCO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tobacco users become aware of the dangers of tobacco, most want to quit. However, nicotine contained on tobacco products is highly addictive and without cessation support only 4% of users who attempt to quit tobacco use will succeed. Professional support and proven cessation medications can more than double a tobacco user's chance of successful quitting.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92</TotalTime>
  <Words>233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PowerPoint Presentation</vt:lpstr>
      <vt:lpstr>What is TOBACCO</vt:lpstr>
      <vt:lpstr>Tobacco consumption method</vt:lpstr>
      <vt:lpstr>TOP RANKING COMPANIES ….</vt:lpstr>
      <vt:lpstr>RANKING OF INDIA</vt:lpstr>
      <vt:lpstr>ADVERTISEMENT </vt:lpstr>
      <vt:lpstr>HAZARDS</vt:lpstr>
      <vt:lpstr>OTHER HAZARDS</vt:lpstr>
      <vt:lpstr>QUITING TOBACCO</vt:lpstr>
      <vt:lpstr>SMOKE FREE ENVIRONMENT:</vt:lpstr>
      <vt:lpstr>STEPS FOR QUITING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</cp:revision>
  <dcterms:created xsi:type="dcterms:W3CDTF">2006-08-16T00:00:00Z</dcterms:created>
  <dcterms:modified xsi:type="dcterms:W3CDTF">2023-05-31T08:24:50Z</dcterms:modified>
</cp:coreProperties>
</file>